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8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mailto:diri.area2@unibo.it" TargetMode="External"/><Relationship Id="rId1" Type="http://schemas.openxmlformats.org/officeDocument/2006/relationships/hyperlink" Target="https://www.unibo.it/it/internazionale/studiare-all-estero/bando-overseas-2019-20/bando-overseas-2019-2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letterebeniculturali.unibo.it/it/corsi/insegnamenti/insegnamento/2018/32046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www.dar.unibo.it/it/avvisi/master-in-design-and-technology-for-fashion-communication-iscrizioni-aperte-fino-al-20-dicembre" TargetMode="External"/><Relationship Id="rId1" Type="http://schemas.openxmlformats.org/officeDocument/2006/relationships/hyperlink" Target="https://www.unibo.it/it/didattica/master/2018-2019/imprenditoria_dello_spettacol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corsi.unibo.it/laurea/DAMS/appell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cla.unibo.it/corsi/moduli-preparazione-prova-idoneita/sede-bologn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mailto:giulia.cavalli10@unibo.it" TargetMode="External"/><Relationship Id="rId1" Type="http://schemas.openxmlformats.org/officeDocument/2006/relationships/hyperlink" Target="mailto:erasmus@unibo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758749" cy="3329581"/>
          </a:xfrm>
        </p:spPr>
        <p:txBody>
          <a:bodyPr/>
          <a:lstStyle/>
          <a:p>
            <a:r>
              <a:rPr lang="it-IT" dirty="0"/>
              <a:t>Incontro con gli studenti Internazionali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 err="1"/>
              <a:t>dams</a:t>
            </a:r>
            <a:endParaRPr lang="it-IT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5130" y="742122"/>
            <a:ext cx="95548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Erasmus+ Tirocinio </a:t>
            </a:r>
            <a:r>
              <a:rPr lang="zh-CN" altLang="it-IT" sz="3200" b="1" dirty="0"/>
              <a:t>境外实习</a:t>
            </a:r>
            <a:endParaRPr lang="it-IT" altLang="zh-CN" sz="3200" b="1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>
                <a:sym typeface="+mn-ea"/>
              </a:rPr>
              <a:t>范围：</a:t>
            </a:r>
            <a:r>
              <a:rPr lang="it-IT" altLang="zh-CN" dirty="0">
                <a:sym typeface="+mn-ea"/>
              </a:rPr>
              <a:t>27</a:t>
            </a:r>
            <a:r>
              <a:rPr lang="zh-CN" altLang="it-IT" dirty="0">
                <a:sym typeface="+mn-ea"/>
              </a:rPr>
              <a:t>个欧盟成员国</a:t>
            </a:r>
            <a:r>
              <a:rPr lang="it-IT" altLang="zh-CN" dirty="0">
                <a:sym typeface="+mn-ea"/>
              </a:rPr>
              <a:t>+</a:t>
            </a:r>
            <a:r>
              <a:rPr lang="zh-CN" altLang="it-IT" dirty="0">
                <a:sym typeface="+mn-ea"/>
              </a:rPr>
              <a:t>爱尔兰，列支敦士登，挪威</a:t>
            </a:r>
            <a:r>
              <a:rPr lang="it-IT" altLang="zh-CN" dirty="0">
                <a:sym typeface="+mn-ea"/>
              </a:rPr>
              <a:t>+ </a:t>
            </a:r>
            <a:r>
              <a:rPr lang="zh-CN" altLang="it-IT" dirty="0">
                <a:sym typeface="+mn-ea"/>
              </a:rPr>
              <a:t>马其顿共和国</a:t>
            </a:r>
            <a:endParaRPr lang="it-IT" altLang="zh-CN" dirty="0">
              <a:sym typeface="+mn-ea"/>
            </a:endParaRPr>
          </a:p>
          <a:p>
            <a:r>
              <a:rPr lang="it-IT" altLang="zh-CN" dirty="0">
                <a:sym typeface="+mn-ea"/>
              </a:rPr>
              <a:t>Paesi in cui svolgere il tirocinio:</a:t>
            </a:r>
            <a:endParaRPr lang="it-IT" altLang="zh-CN" dirty="0">
              <a:sym typeface="+mn-ea"/>
            </a:endParaRPr>
          </a:p>
          <a:p>
            <a:r>
              <a:rPr lang="it-IT" altLang="zh-CN" dirty="0">
                <a:sym typeface="+mn-ea"/>
              </a:rPr>
              <a:t>27 Stati membri dell’UE, i 3 paesi dello Spazio Economico Europeo (Irlanda, Liechtenstein, Norvegia), Ex Repubblica </a:t>
            </a:r>
            <a:r>
              <a:rPr lang="it-IT" altLang="zh-CN" dirty="0" err="1">
                <a:sym typeface="+mn-ea"/>
              </a:rPr>
              <a:t>lugoslava</a:t>
            </a:r>
            <a:r>
              <a:rPr lang="it-IT" altLang="zh-CN" dirty="0">
                <a:sym typeface="+mn-ea"/>
              </a:rPr>
              <a:t> di Macedonia</a:t>
            </a:r>
            <a:endParaRPr lang="it-IT" altLang="zh-CN" dirty="0">
              <a:sym typeface="+mn-ea"/>
            </a:endParaRPr>
          </a:p>
          <a:p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期限（</a:t>
            </a:r>
            <a:r>
              <a:rPr lang="it-IT" altLang="zh-CN" dirty="0"/>
              <a:t>durata</a:t>
            </a:r>
            <a:r>
              <a:rPr lang="zh-CN" altLang="it-IT" dirty="0"/>
              <a:t>）：</a:t>
            </a:r>
            <a:r>
              <a:rPr lang="it-IT" altLang="zh-CN" dirty="0"/>
              <a:t>2-3</a:t>
            </a:r>
            <a:r>
              <a:rPr lang="zh-CN" altLang="it-IT" dirty="0"/>
              <a:t>个月 （</a:t>
            </a:r>
            <a:r>
              <a:rPr lang="it-IT" altLang="zh-CN" dirty="0"/>
              <a:t>2-3 mesi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补助（</a:t>
            </a:r>
            <a:r>
              <a:rPr lang="it-IT" altLang="zh-CN" dirty="0"/>
              <a:t>contributo finanziario) : 350 o 400euro al mese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语言要求 （</a:t>
            </a:r>
            <a:r>
              <a:rPr lang="it-IT" altLang="zh-CN" dirty="0"/>
              <a:t>Requisiti linguistici</a:t>
            </a:r>
            <a:r>
              <a:rPr lang="zh-CN" altLang="it-IT" dirty="0"/>
              <a:t>）</a:t>
            </a:r>
            <a:r>
              <a:rPr lang="it-IT" altLang="zh-CN" dirty="0"/>
              <a:t>: B1 (TEST CLA)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申请时间（</a:t>
            </a:r>
            <a:r>
              <a:rPr lang="it-IT" altLang="zh-CN" dirty="0"/>
              <a:t>Bando</a:t>
            </a:r>
            <a:r>
              <a:rPr lang="zh-CN" altLang="it-IT" dirty="0"/>
              <a:t>）：每年</a:t>
            </a:r>
            <a:r>
              <a:rPr lang="it-IT" altLang="zh-CN" dirty="0"/>
              <a:t>5</a:t>
            </a:r>
            <a:r>
              <a:rPr lang="zh-CN" altLang="it-IT" dirty="0"/>
              <a:t>月左右 （</a:t>
            </a:r>
            <a:r>
              <a:rPr lang="it-IT" altLang="zh-CN" dirty="0"/>
              <a:t>Maggio di ogni anno</a:t>
            </a:r>
            <a:r>
              <a:rPr lang="zh-CN" altLang="it-IT" dirty="0"/>
              <a:t>）</a:t>
            </a:r>
            <a:endParaRPr lang="it-IT" dirty="0"/>
          </a:p>
          <a:p>
            <a:endParaRPr lang="it-IT" dirty="0"/>
          </a:p>
          <a:p>
            <a:r>
              <a:rPr lang="it-IT" dirty="0"/>
              <a:t>https://www.unibo.it/it/internazionale/tirocini-estero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6591" y="228123"/>
            <a:ext cx="1129085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/>
              <a:t>Overseas</a:t>
            </a:r>
            <a:endParaRPr lang="it-IT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非欧盟国家交换学习 </a:t>
            </a:r>
            <a:r>
              <a:rPr lang="it-IT" altLang="zh-CN" dirty="0"/>
              <a:t>(scambio in ambito non comunitario)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时长</a:t>
            </a:r>
            <a:r>
              <a:rPr lang="it-IT" altLang="zh-CN" dirty="0"/>
              <a:t>(durata) </a:t>
            </a:r>
            <a:r>
              <a:rPr lang="zh-CN" altLang="it-IT" dirty="0"/>
              <a:t>：一学期至一学年 </a:t>
            </a:r>
            <a:r>
              <a:rPr lang="it-IT" altLang="zh-CN" dirty="0"/>
              <a:t>( un semestre o un anno accademico)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要求（</a:t>
            </a:r>
            <a:r>
              <a:rPr lang="it-IT" altLang="zh-CN" dirty="0"/>
              <a:t>Requisiti</a:t>
            </a:r>
            <a:r>
              <a:rPr lang="zh-CN" altLang="it-IT" dirty="0"/>
              <a:t>）：</a:t>
            </a:r>
            <a:endParaRPr lang="it-IT" altLang="zh-CN" dirty="0"/>
          </a:p>
          <a:p>
            <a:r>
              <a:rPr lang="it-IT" altLang="zh-CN" dirty="0"/>
              <a:t>     </a:t>
            </a:r>
            <a:r>
              <a:rPr lang="zh-CN" altLang="it-IT" dirty="0"/>
              <a:t>面向本科第二年及以上的学生 （</a:t>
            </a:r>
            <a:r>
              <a:rPr lang="it-IT" altLang="zh-CN" dirty="0"/>
              <a:t>Per gli studenti iscritti almeno al secondo anno 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altLang="zh-CN" dirty="0"/>
              <a:t>     </a:t>
            </a:r>
            <a:r>
              <a:rPr lang="zh-CN" altLang="it-IT" dirty="0"/>
              <a:t>合作大学要求的语言证书 </a:t>
            </a:r>
            <a:r>
              <a:rPr lang="it-IT" altLang="zh-CN" dirty="0"/>
              <a:t>Certificazioni linguistiche richieste dalle università partner</a:t>
            </a:r>
            <a:endParaRPr lang="it-IT" altLang="zh-CN" dirty="0"/>
          </a:p>
          <a:p>
            <a:r>
              <a:rPr lang="it-IT" altLang="zh-CN" dirty="0"/>
              <a:t>     </a:t>
            </a:r>
            <a:r>
              <a:rPr lang="zh-CN" altLang="it-IT" dirty="0"/>
              <a:t>英语国家要求托福或雅思成绩 </a:t>
            </a:r>
            <a:r>
              <a:rPr lang="it-IT" altLang="zh-CN" dirty="0"/>
              <a:t>Essere in possesso del punteggio di TOEFL O IELTS  per le sedi di lingua inglese</a:t>
            </a:r>
            <a:endParaRPr lang="it-IT" altLang="zh-CN" dirty="0"/>
          </a:p>
          <a:p>
            <a:r>
              <a:rPr lang="it-IT" dirty="0"/>
              <a:t>      </a:t>
            </a:r>
            <a:r>
              <a:rPr lang="zh-CN" altLang="it-IT" dirty="0"/>
              <a:t>与导师一起拟定学习计划 </a:t>
            </a:r>
            <a:r>
              <a:rPr lang="it-IT" altLang="zh-CN" dirty="0"/>
              <a:t>(Progetto di studio)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补助（</a:t>
            </a:r>
            <a:r>
              <a:rPr lang="it-IT" altLang="zh-CN" dirty="0"/>
              <a:t>Contributo</a:t>
            </a:r>
            <a:r>
              <a:rPr lang="zh-CN" altLang="it-IT" dirty="0"/>
              <a:t>）</a:t>
            </a:r>
            <a:r>
              <a:rPr lang="it-IT" altLang="zh-CN" dirty="0"/>
              <a:t>: </a:t>
            </a:r>
            <a:r>
              <a:rPr lang="zh-CN" altLang="it-IT" dirty="0"/>
              <a:t>大学将根据学生</a:t>
            </a:r>
            <a:r>
              <a:rPr lang="it-IT" altLang="zh-CN" dirty="0"/>
              <a:t>ISEE</a:t>
            </a:r>
            <a:r>
              <a:rPr lang="zh-CN" altLang="it-IT" dirty="0"/>
              <a:t>发放补助 （</a:t>
            </a:r>
            <a:r>
              <a:rPr lang="it-IT" altLang="zh-CN" dirty="0"/>
              <a:t>su base ISEE, il contributo da 250-750 euro al mese</a:t>
            </a:r>
            <a:r>
              <a:rPr lang="zh-CN" altLang="it-IT" dirty="0"/>
              <a:t>）</a:t>
            </a: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申请截止日期（</a:t>
            </a:r>
            <a:r>
              <a:rPr lang="it-IT" altLang="zh-CN" dirty="0"/>
              <a:t>Scadenza della domanda</a:t>
            </a:r>
            <a:r>
              <a:rPr lang="zh-CN" altLang="it-IT" dirty="0"/>
              <a:t>）</a:t>
            </a:r>
            <a:r>
              <a:rPr lang="it-IT" altLang="zh-CN" dirty="0"/>
              <a:t>: 5 Nov.</a:t>
            </a:r>
            <a:endParaRPr lang="it-IT" altLang="zh-CN" dirty="0"/>
          </a:p>
          <a:p>
            <a:endParaRPr lang="it-IT" altLang="zh-CN" dirty="0"/>
          </a:p>
          <a:p>
            <a:r>
              <a:rPr lang="it-IT" altLang="zh-CN" dirty="0">
                <a:hlinkClick r:id="rId1"/>
              </a:rPr>
              <a:t>https://www.unibo.it/it/internazionale/studiare-all-estero/bando-overseas-2019-20/bando-overseas-2019-20</a:t>
            </a:r>
            <a:endParaRPr lang="it-IT" altLang="zh-CN" dirty="0"/>
          </a:p>
          <a:p>
            <a:r>
              <a:rPr lang="it-IT" dirty="0">
                <a:hlinkClick r:id="rId2"/>
              </a:rPr>
              <a:t>diri.area2@unibo.it</a:t>
            </a:r>
            <a:endParaRPr lang="it-IT" altLang="zh-CN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6834" y="320456"/>
            <a:ext cx="10734261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Laboratorio, Seminario e Tirocinio</a:t>
            </a:r>
            <a:endParaRPr lang="it-IT" sz="2400" b="1" dirty="0"/>
          </a:p>
          <a:p>
            <a:r>
              <a:rPr lang="it-IT" dirty="0"/>
              <a:t>                                      Cinema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Laboratorio              Musica  </a:t>
            </a:r>
            <a:endParaRPr lang="it-IT" dirty="0"/>
          </a:p>
          <a:p>
            <a:r>
              <a:rPr lang="it-IT" dirty="0"/>
              <a:t>                                       Teatro</a:t>
            </a:r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Arte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Seminario        Cinema</a:t>
            </a:r>
            <a:endParaRPr lang="it-IT" dirty="0"/>
          </a:p>
          <a:p>
            <a:r>
              <a:rPr lang="it-IT" dirty="0"/>
              <a:t>                             Musica</a:t>
            </a:r>
            <a:endParaRPr lang="it-IT" dirty="0"/>
          </a:p>
          <a:p>
            <a:r>
              <a:rPr lang="it-IT" dirty="0"/>
              <a:t>                             Teatro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Tirocinio        150 ore – 6 crediti</a:t>
            </a:r>
            <a:endParaRPr lang="it-IT" dirty="0"/>
          </a:p>
          <a:p>
            <a:r>
              <a:rPr lang="it-IT" dirty="0"/>
              <a:t>                           </a:t>
            </a:r>
            <a:r>
              <a:rPr lang="zh-CN" altLang="it-IT" dirty="0"/>
              <a:t>负责人（</a:t>
            </a:r>
            <a:r>
              <a:rPr lang="it-IT" altLang="zh-CN" dirty="0"/>
              <a:t>Responsabile</a:t>
            </a:r>
            <a:r>
              <a:rPr lang="zh-CN" altLang="it-IT" dirty="0"/>
              <a:t>）：音乐方向（</a:t>
            </a:r>
            <a:r>
              <a:rPr lang="it-IT" altLang="zh-CN" dirty="0"/>
              <a:t>Musica</a:t>
            </a:r>
            <a:r>
              <a:rPr lang="zh-CN" altLang="it-IT" dirty="0"/>
              <a:t>）</a:t>
            </a:r>
            <a:r>
              <a:rPr lang="it-IT" altLang="zh-CN" dirty="0"/>
              <a:t>- Prof. Marco Beghelli</a:t>
            </a:r>
            <a:endParaRPr lang="it-IT" altLang="zh-CN" dirty="0"/>
          </a:p>
          <a:p>
            <a:r>
              <a:rPr lang="it-IT" dirty="0"/>
              <a:t>                                                                        </a:t>
            </a:r>
            <a:r>
              <a:rPr lang="zh-CN" altLang="it-IT" dirty="0"/>
              <a:t>戏剧方向（</a:t>
            </a:r>
            <a:r>
              <a:rPr lang="it-IT" altLang="zh-CN" dirty="0"/>
              <a:t>Teatro</a:t>
            </a:r>
            <a:r>
              <a:rPr lang="zh-CN" altLang="it-IT" dirty="0"/>
              <a:t>） </a:t>
            </a:r>
            <a:r>
              <a:rPr lang="it-IT" altLang="zh-CN" dirty="0"/>
              <a:t>- Prof.ssa Elena </a:t>
            </a:r>
            <a:r>
              <a:rPr lang="it-IT" altLang="zh-CN" dirty="0" err="1"/>
              <a:t>Cervelati</a:t>
            </a:r>
            <a:endParaRPr lang="it-IT" altLang="zh-CN" dirty="0"/>
          </a:p>
          <a:p>
            <a:r>
              <a:rPr lang="it-IT" altLang="zh-CN" dirty="0"/>
              <a:t>                                                                        </a:t>
            </a:r>
            <a:r>
              <a:rPr lang="zh-CN" altLang="it-IT" dirty="0"/>
              <a:t>艺术方向 （</a:t>
            </a:r>
            <a:r>
              <a:rPr lang="it-IT" altLang="zh-CN" dirty="0"/>
              <a:t>Arte</a:t>
            </a:r>
            <a:r>
              <a:rPr lang="zh-CN" altLang="it-IT" dirty="0"/>
              <a:t>）</a:t>
            </a:r>
            <a:r>
              <a:rPr lang="it-IT" altLang="zh-CN" dirty="0"/>
              <a:t>- Prof.ssa Chiara </a:t>
            </a:r>
            <a:r>
              <a:rPr lang="it-IT" altLang="zh-CN" dirty="0" err="1"/>
              <a:t>Tartarini</a:t>
            </a:r>
            <a:endParaRPr lang="it-IT" altLang="zh-CN" dirty="0"/>
          </a:p>
          <a:p>
            <a:r>
              <a:rPr lang="it-IT" altLang="zh-CN" dirty="0"/>
              <a:t>                                                                        </a:t>
            </a:r>
            <a:r>
              <a:rPr lang="zh-CN" altLang="it-IT" dirty="0"/>
              <a:t>电影方向（</a:t>
            </a:r>
            <a:r>
              <a:rPr lang="it-IT" altLang="zh-CN" dirty="0"/>
              <a:t>Cinema</a:t>
            </a:r>
            <a:r>
              <a:rPr lang="zh-CN" altLang="it-IT" dirty="0"/>
              <a:t>）</a:t>
            </a:r>
            <a:r>
              <a:rPr lang="it-IT" altLang="zh-CN" dirty="0"/>
              <a:t>- Prof. Michele Fadda</a:t>
            </a:r>
            <a:endParaRPr lang="it-IT" altLang="zh-CN" dirty="0"/>
          </a:p>
          <a:p>
            <a:r>
              <a:rPr lang="it-IT" dirty="0"/>
              <a:t>                         </a:t>
            </a:r>
            <a:r>
              <a:rPr lang="it-IT" sz="1600" dirty="0"/>
              <a:t> 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1600" dirty="0"/>
              <a:t>关于实习具体操作程序，可参见</a:t>
            </a:r>
            <a:r>
              <a:rPr lang="it-IT" altLang="zh-CN" sz="1600" dirty="0"/>
              <a:t>Prof.ssa </a:t>
            </a:r>
            <a:r>
              <a:rPr lang="it-IT" altLang="zh-CN" sz="1600" dirty="0" err="1"/>
              <a:t>Tartarini</a:t>
            </a:r>
            <a:r>
              <a:rPr lang="zh-CN" altLang="it-IT" sz="1600" dirty="0"/>
              <a:t>实习课程主页</a:t>
            </a:r>
            <a:r>
              <a:rPr lang="it-IT" altLang="zh-CN" sz="1600" dirty="0"/>
              <a:t>:</a:t>
            </a:r>
            <a:endParaRPr lang="it-IT" altLang="zh-CN" sz="1600" dirty="0"/>
          </a:p>
          <a:p>
            <a:r>
              <a:rPr lang="it-IT" altLang="zh-CN" sz="1600" dirty="0"/>
              <a:t>     Per avere ulteriori informazioni su dove/come/quando svolgere il tirocinio, si può consultare il sito:</a:t>
            </a:r>
            <a:endParaRPr lang="it-IT" altLang="zh-CN" sz="1600" dirty="0"/>
          </a:p>
          <a:p>
            <a:r>
              <a:rPr lang="zh-CN" altLang="it-IT" dirty="0"/>
              <a:t>    </a:t>
            </a:r>
            <a:r>
              <a:rPr lang="it-IT" altLang="zh-CN" dirty="0">
                <a:hlinkClick r:id="rId1"/>
              </a:rPr>
              <a:t>http://www.letterebeniculturali.unibo.it/it/corsi/insegnamenti/insegnamento/2018/320460</a:t>
            </a:r>
            <a:endParaRPr lang="it-IT" altLang="zh-CN" dirty="0"/>
          </a:p>
          <a:p>
            <a:endParaRPr lang="it-IT" altLang="zh-CN" dirty="0"/>
          </a:p>
        </p:txBody>
      </p:sp>
      <p:sp>
        <p:nvSpPr>
          <p:cNvPr id="3" name="Parentesi graffa aperta 2"/>
          <p:cNvSpPr/>
          <p:nvPr/>
        </p:nvSpPr>
        <p:spPr>
          <a:xfrm>
            <a:off x="2491408" y="874455"/>
            <a:ext cx="132522" cy="6891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arentesi graffa aperta 3"/>
          <p:cNvSpPr/>
          <p:nvPr/>
        </p:nvSpPr>
        <p:spPr>
          <a:xfrm>
            <a:off x="2067339" y="1974573"/>
            <a:ext cx="132522" cy="8878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33670" y="980661"/>
            <a:ext cx="8719930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2400" b="1" dirty="0"/>
              <a:t>音乐基础理论课 </a:t>
            </a:r>
            <a:endParaRPr lang="it-IT" altLang="zh-CN" sz="2400" b="1" dirty="0"/>
          </a:p>
          <a:p>
            <a:r>
              <a:rPr lang="it-IT" sz="2400" b="1" dirty="0"/>
              <a:t>Alfabetizzazione Musicale</a:t>
            </a:r>
            <a:endParaRPr lang="it-IT" sz="2400" b="1" dirty="0"/>
          </a:p>
          <a:p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400" dirty="0"/>
              <a:t>基础知识  （</a:t>
            </a:r>
            <a:r>
              <a:rPr lang="it-IT" altLang="zh-CN" sz="2400" dirty="0"/>
              <a:t>competenze di base</a:t>
            </a:r>
            <a:r>
              <a:rPr lang="zh-CN" altLang="it-IT" sz="2400" dirty="0"/>
              <a:t>）</a:t>
            </a:r>
            <a:endParaRPr lang="it-IT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400" dirty="0"/>
              <a:t>专业词汇  （</a:t>
            </a:r>
            <a:r>
              <a:rPr lang="it-IT" altLang="zh-CN" sz="2400" dirty="0"/>
              <a:t>termini specifici</a:t>
            </a:r>
            <a:r>
              <a:rPr lang="zh-CN" altLang="it-IT" sz="2400" dirty="0"/>
              <a:t>）</a:t>
            </a:r>
            <a:endParaRPr lang="it-IT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400" dirty="0"/>
              <a:t>每年开课  （</a:t>
            </a:r>
            <a:r>
              <a:rPr lang="it-IT" altLang="zh-CN" sz="2400" dirty="0"/>
              <a:t>si svolge ogni anno accademico</a:t>
            </a:r>
            <a:r>
              <a:rPr lang="zh-CN" altLang="it-IT" sz="2400" dirty="0"/>
              <a:t>）</a:t>
            </a:r>
            <a:endParaRPr lang="it-IT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400" dirty="0"/>
              <a:t>面向所有学生（</a:t>
            </a:r>
            <a:r>
              <a:rPr lang="it-IT" altLang="zh-CN" sz="2400" dirty="0"/>
              <a:t>non solo le matricole</a:t>
            </a:r>
            <a:r>
              <a:rPr lang="zh-CN" altLang="it-IT" sz="2400" dirty="0"/>
              <a:t>）</a:t>
            </a:r>
            <a:endParaRPr lang="it-IT" sz="24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5130" y="834887"/>
            <a:ext cx="89982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4800" b="1" dirty="0"/>
              <a:t>调查问卷 </a:t>
            </a:r>
            <a:r>
              <a:rPr lang="it-IT" altLang="zh-CN" sz="4800" b="1" dirty="0"/>
              <a:t>Questionario</a:t>
            </a:r>
            <a:endParaRPr lang="it-IT" sz="4800" b="1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6104" y="569842"/>
            <a:ext cx="9144000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it-IT" sz="2800" b="1" dirty="0"/>
              <a:t>毕业论文 </a:t>
            </a:r>
            <a:r>
              <a:rPr lang="it-IT" altLang="zh-CN" sz="2800" b="1" dirty="0"/>
              <a:t>Tesi</a:t>
            </a:r>
            <a:endParaRPr lang="it-IT" altLang="zh-CN" sz="2800" b="1" dirty="0"/>
          </a:p>
          <a:p>
            <a:endParaRPr lang="it-IT" altLang="zh-CN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毕业论文写作要求（</a:t>
            </a:r>
            <a:r>
              <a:rPr lang="it-IT" altLang="zh-CN" dirty="0"/>
              <a:t>Norme redazionali della tesi di laurea</a:t>
            </a:r>
            <a:r>
              <a:rPr lang="zh-CN" altLang="it-IT" dirty="0"/>
              <a:t>）</a:t>
            </a:r>
            <a:endParaRPr lang="zh-CN" altLang="it-IT" dirty="0"/>
          </a:p>
          <a:p>
            <a:pPr indent="0">
              <a:buFont typeface="Arial" panose="020B0604020202020204" pitchFamily="34" charset="0"/>
              <a:buNone/>
            </a:pPr>
            <a:r>
              <a:rPr lang="it-IT" altLang="zh-CN" dirty="0"/>
              <a:t> https://corsi.unibo.it/laurea/DAMS/redazione-della-tesi-di-laurea</a:t>
            </a:r>
            <a:endParaRPr lang="it-IT" altLang="zh-CN" dirty="0"/>
          </a:p>
          <a:p>
            <a:pPr indent="0">
              <a:buFont typeface="Arial" panose="020B0604020202020204" pitchFamily="34" charset="0"/>
              <a:buNone/>
            </a:pPr>
            <a:endParaRPr lang="it-IT" altLang="zh-CN" dirty="0"/>
          </a:p>
          <a:p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400" b="1" dirty="0">
                <a:solidFill>
                  <a:schemeClr val="bg1"/>
                </a:solidFill>
              </a:rPr>
              <a:t>学术剽窃构成犯罪（</a:t>
            </a:r>
            <a:r>
              <a:rPr lang="it-IT" altLang="zh-CN" sz="2400" b="1" dirty="0">
                <a:solidFill>
                  <a:schemeClr val="bg1"/>
                </a:solidFill>
              </a:rPr>
              <a:t>plagio è un reato</a:t>
            </a:r>
            <a:r>
              <a:rPr lang="zh-CN" altLang="it-IT" sz="2400" b="1" dirty="0">
                <a:solidFill>
                  <a:schemeClr val="bg1"/>
                </a:solidFill>
              </a:rPr>
              <a:t>）</a:t>
            </a:r>
            <a:endParaRPr lang="it-IT" altLang="zh-CN" sz="2400" b="1" dirty="0">
              <a:solidFill>
                <a:schemeClr val="bg1"/>
              </a:solidFill>
            </a:endParaRPr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语法句法不能有错误（</a:t>
            </a:r>
            <a:r>
              <a:rPr lang="it-IT" altLang="zh-CN" dirty="0"/>
              <a:t>no errori grammaticali e sintattici</a:t>
            </a:r>
            <a:r>
              <a:rPr lang="zh-CN" altLang="it-IT" dirty="0"/>
              <a:t>）</a:t>
            </a:r>
            <a:endParaRPr lang="it-IT" altLang="zh-CN" dirty="0"/>
          </a:p>
        </p:txBody>
      </p:sp>
      <p:sp>
        <p:nvSpPr>
          <p:cNvPr id="3" name="Parentesi graffa aperta 2"/>
          <p:cNvSpPr/>
          <p:nvPr/>
        </p:nvSpPr>
        <p:spPr>
          <a:xfrm>
            <a:off x="6605490" y="2578317"/>
            <a:ext cx="172279" cy="9243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919704" y="2448584"/>
            <a:ext cx="397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b="1" dirty="0">
                <a:solidFill>
                  <a:schemeClr val="bg1"/>
                </a:solidFill>
              </a:rPr>
              <a:t>下载中文论文找人翻译 </a:t>
            </a:r>
            <a:endParaRPr lang="it-IT" altLang="zh-CN" b="1" dirty="0">
              <a:solidFill>
                <a:schemeClr val="bg1"/>
              </a:solidFill>
            </a:endParaRPr>
          </a:p>
          <a:p>
            <a:r>
              <a:rPr lang="zh-CN" altLang="it-IT" dirty="0">
                <a:solidFill>
                  <a:schemeClr val="bg1"/>
                </a:solidFill>
              </a:rPr>
              <a:t>（</a:t>
            </a:r>
            <a:r>
              <a:rPr lang="it-IT" altLang="zh-CN" dirty="0">
                <a:solidFill>
                  <a:schemeClr val="bg1"/>
                </a:solidFill>
              </a:rPr>
              <a:t> tradurre una tesi cinese</a:t>
            </a:r>
            <a:r>
              <a:rPr lang="zh-CN" altLang="it-IT" dirty="0">
                <a:solidFill>
                  <a:schemeClr val="bg1"/>
                </a:solidFill>
              </a:rPr>
              <a:t>）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19594" y="3273489"/>
            <a:ext cx="496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b="1" dirty="0">
                <a:solidFill>
                  <a:schemeClr val="bg1"/>
                </a:solidFill>
              </a:rPr>
              <a:t>引用不做标注 </a:t>
            </a:r>
            <a:endParaRPr lang="it-IT" altLang="zh-CN" b="1" dirty="0">
              <a:solidFill>
                <a:schemeClr val="bg1"/>
              </a:solidFill>
            </a:endParaRPr>
          </a:p>
          <a:p>
            <a:r>
              <a:rPr lang="zh-CN" altLang="it-IT" dirty="0">
                <a:solidFill>
                  <a:schemeClr val="bg1"/>
                </a:solidFill>
              </a:rPr>
              <a:t>（</a:t>
            </a:r>
            <a:r>
              <a:rPr lang="it-IT" altLang="zh-CN" dirty="0">
                <a:solidFill>
                  <a:schemeClr val="bg1"/>
                </a:solidFill>
              </a:rPr>
              <a:t>le citazioni senza citare la fonte esatta</a:t>
            </a:r>
            <a:r>
              <a:rPr lang="zh-CN" altLang="it-IT" dirty="0">
                <a:solidFill>
                  <a:schemeClr val="bg1"/>
                </a:solidFill>
              </a:rPr>
              <a:t>）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9" name="Elemento grafico 8" descr="Chiud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92" y="2768624"/>
            <a:ext cx="602973" cy="602973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5610" y="5071110"/>
            <a:ext cx="111182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zh-CN" dirty="0">
                <a:sym typeface="+mn-ea"/>
              </a:rPr>
              <a:t>Elisabetta Perini</a:t>
            </a:r>
            <a:r>
              <a:rPr lang="it-IT" altLang="zh-CN" i="1" dirty="0">
                <a:sym typeface="+mn-ea"/>
              </a:rPr>
              <a:t>, Scrivere bene (o quasi)</a:t>
            </a:r>
            <a:r>
              <a:rPr lang="it-IT" altLang="zh-CN" dirty="0">
                <a:sym typeface="+mn-ea"/>
              </a:rPr>
              <a:t>, Firenze, Giunti, 2011</a:t>
            </a:r>
            <a:endParaRPr lang="it-IT" altLang="zh-CN" dirty="0"/>
          </a:p>
          <a:p>
            <a:r>
              <a:rPr lang="it-IT" altLang="zh-CN" dirty="0">
                <a:sym typeface="+mn-ea"/>
              </a:rPr>
              <a:t>Francesca Serafini</a:t>
            </a:r>
            <a:r>
              <a:rPr lang="it-IT" altLang="zh-CN" i="1" dirty="0">
                <a:sym typeface="+mn-ea"/>
              </a:rPr>
              <a:t>, Questo è il punto: istruzioni per l’uso della punteggiatura</a:t>
            </a:r>
            <a:r>
              <a:rPr lang="it-IT" altLang="zh-CN" dirty="0">
                <a:sym typeface="+mn-ea"/>
              </a:rPr>
              <a:t>, Bari, </a:t>
            </a:r>
            <a:r>
              <a:rPr lang="it-IT" altLang="zh-CN" dirty="0" err="1">
                <a:sym typeface="+mn-ea"/>
              </a:rPr>
              <a:t>Gius</a:t>
            </a:r>
            <a:r>
              <a:rPr lang="it-IT" altLang="zh-CN" dirty="0">
                <a:sym typeface="+mn-ea"/>
              </a:rPr>
              <a:t>. Laterza&amp; Figli, 2014</a:t>
            </a:r>
            <a:endParaRPr lang="it-IT" altLang="zh-CN" dirty="0"/>
          </a:p>
          <a:p>
            <a:endParaRPr lang="it-IT" dirty="0"/>
          </a:p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0086" y="397401"/>
            <a:ext cx="1084027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3200" b="1" dirty="0"/>
              <a:t>毕业之后 </a:t>
            </a:r>
            <a:r>
              <a:rPr lang="it-IT" altLang="zh-CN" sz="3200" b="1" dirty="0"/>
              <a:t>Dopo la laurea</a:t>
            </a:r>
            <a:endParaRPr lang="it-IT" altLang="zh-CN" sz="3200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研究生课程</a:t>
            </a:r>
            <a:r>
              <a:rPr lang="it-IT" dirty="0"/>
              <a:t>Corsi di magistrale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舞台经纪 </a:t>
            </a:r>
            <a:r>
              <a:rPr lang="it-IT" dirty="0"/>
              <a:t>Master in Imprenditoria dello Spettacolo </a:t>
            </a:r>
            <a:endParaRPr lang="it-IT" dirty="0"/>
          </a:p>
          <a:p>
            <a:r>
              <a:rPr lang="zh-CN" altLang="it-IT" dirty="0"/>
              <a:t>    </a:t>
            </a:r>
            <a:r>
              <a:rPr lang="it-IT" altLang="zh-CN" dirty="0"/>
              <a:t>1500ore= 1000ore di lezioni + 500ore di stage</a:t>
            </a:r>
            <a:endParaRPr lang="it-IT" altLang="zh-CN" dirty="0"/>
          </a:p>
          <a:p>
            <a:r>
              <a:rPr lang="it-IT" altLang="zh-CN" dirty="0"/>
              <a:t>     </a:t>
            </a:r>
            <a:r>
              <a:rPr lang="it-IT" altLang="zh-CN" dirty="0">
                <a:hlinkClick r:id="rId1"/>
              </a:rPr>
              <a:t>https://www.unibo.it/it/didattica/master/2018-2019/imprenditoria_dello_spettacolo</a:t>
            </a:r>
            <a:endParaRPr lang="it-IT" altLang="zh-CN" dirty="0"/>
          </a:p>
          <a:p>
            <a:endParaRPr lang="it-IT" altLang="zh-CN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时尚设计与工艺 </a:t>
            </a:r>
            <a:r>
              <a:rPr lang="it-IT" altLang="zh-CN" dirty="0"/>
              <a:t>Master in Design and Technology for Fashion Communication</a:t>
            </a:r>
            <a:endParaRPr lang="it-IT" altLang="zh-CN" dirty="0"/>
          </a:p>
          <a:p>
            <a:r>
              <a:rPr lang="it-IT" altLang="zh-CN" dirty="0"/>
              <a:t>     980ore= 360ore  di lezioni + 120ore di workshop + 500ore di stage</a:t>
            </a:r>
            <a:endParaRPr lang="it-IT" altLang="zh-CN" dirty="0"/>
          </a:p>
          <a:p>
            <a:r>
              <a:rPr lang="it-IT" altLang="zh-CN" dirty="0"/>
              <a:t>     </a:t>
            </a:r>
            <a:r>
              <a:rPr lang="it-IT" altLang="zh-CN" dirty="0">
                <a:hlinkClick r:id="rId2"/>
              </a:rPr>
              <a:t>http://www.dar.unibo.it/it/avvisi/master-in-design-and-technology-for-fashion-communication-iscrizioni-aperte-fino-al-20-dicembre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工作 </a:t>
            </a:r>
            <a:r>
              <a:rPr lang="it-IT" altLang="zh-CN" dirty="0"/>
              <a:t>Offerte di lavoro: </a:t>
            </a:r>
            <a:endParaRPr lang="it-IT" altLang="zh-CN" dirty="0"/>
          </a:p>
          <a:p>
            <a:r>
              <a:rPr lang="it-IT" altLang="zh-CN" sz="1400" dirty="0"/>
              <a:t>https://servizio-placement.unibo.it/lau/annunci/cercaposizioni/default.aspx?tipobacheca=LAV&amp;lang=it#!/</a:t>
            </a:r>
            <a:endParaRPr lang="it-IT" altLang="zh-CN" sz="1400" dirty="0"/>
          </a:p>
          <a:p>
            <a:endParaRPr lang="it-IT" dirty="0"/>
          </a:p>
        </p:txBody>
      </p:sp>
      <p:sp>
        <p:nvSpPr>
          <p:cNvPr id="4" name="Parentesi graffa aperta 3"/>
          <p:cNvSpPr/>
          <p:nvPr/>
        </p:nvSpPr>
        <p:spPr>
          <a:xfrm>
            <a:off x="4293702" y="1393493"/>
            <a:ext cx="198783" cy="1060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810538" y="1184916"/>
            <a:ext cx="6559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Arti visive</a:t>
            </a:r>
            <a:endParaRPr lang="it-IT" dirty="0"/>
          </a:p>
          <a:p>
            <a:endParaRPr lang="it-IT" dirty="0"/>
          </a:p>
          <a:p>
            <a:r>
              <a:rPr lang="it-IT" dirty="0"/>
              <a:t>Discipline della musica e del teatro</a:t>
            </a:r>
            <a:endParaRPr lang="it-IT" dirty="0"/>
          </a:p>
          <a:p>
            <a:endParaRPr lang="it-IT" dirty="0"/>
          </a:p>
          <a:p>
            <a:r>
              <a:rPr lang="it-IT" dirty="0"/>
              <a:t>CITEM (cinema, televisione, produzione multimediale) </a:t>
            </a: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61010" y="509270"/>
            <a:ext cx="1126998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INCONTRO CON YU HUA</a:t>
            </a:r>
            <a:r>
              <a:rPr lang="en-US" sz="2800"/>
              <a:t> </a:t>
            </a:r>
            <a:r>
              <a:rPr lang="it-IT" altLang="en-US" sz="2800"/>
              <a:t>- Il </a:t>
            </a:r>
            <a:r>
              <a:rPr lang="en-US" altLang="it-IT" sz="2800"/>
              <a:t>F</a:t>
            </a:r>
            <a:r>
              <a:rPr lang="it-IT" altLang="en-US" sz="2800"/>
              <a:t>uturo </a:t>
            </a:r>
            <a:r>
              <a:rPr lang="en-US" altLang="it-IT" sz="2800"/>
              <a:t>D</a:t>
            </a:r>
            <a:r>
              <a:rPr lang="it-IT" altLang="en-US" sz="2800"/>
              <a:t>ella </a:t>
            </a:r>
            <a:r>
              <a:rPr lang="en-US" altLang="it-IT" sz="2800"/>
              <a:t>L</a:t>
            </a:r>
            <a:r>
              <a:rPr lang="it-IT" altLang="en-US" sz="2800"/>
              <a:t>etteratura </a:t>
            </a:r>
            <a:r>
              <a:rPr lang="en-US" altLang="it-IT" sz="2800"/>
              <a:t>C</a:t>
            </a:r>
            <a:r>
              <a:rPr lang="it-IT" altLang="en-US" sz="2800"/>
              <a:t>inese</a:t>
            </a:r>
            <a:endParaRPr lang="it-IT" altLang="en-US" sz="2800"/>
          </a:p>
          <a:p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/>
              <a:t>本周三晚</a:t>
            </a:r>
            <a:r>
              <a:rPr lang="en-US" altLang="zh-CN" sz="2800"/>
              <a:t>7</a:t>
            </a:r>
            <a:r>
              <a:rPr lang="zh-CN" altLang="en-US" sz="2800"/>
              <a:t>点（</a:t>
            </a:r>
            <a:r>
              <a:rPr lang="en-US" sz="2800"/>
              <a:t>Mercoled</a:t>
            </a:r>
            <a:r>
              <a:rPr lang="it-IT" sz="2800"/>
              <a:t>ì alle 19:00</a:t>
            </a:r>
            <a:r>
              <a:rPr lang="zh-CN" altLang="it-IT" sz="2800"/>
              <a:t>）</a:t>
            </a:r>
            <a:endParaRPr lang="it-IT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/>
              <a:t>Biblioteca di San Giorgio in Poggiale, via Nazario Sauro20/2</a:t>
            </a:r>
            <a:endParaRPr lang="it-IT" sz="2800"/>
          </a:p>
          <a:p>
            <a:pPr indent="0">
              <a:buFont typeface="Arial" panose="020B0604020202020204" pitchFamily="34" charset="0"/>
              <a:buNone/>
            </a:pPr>
            <a:endParaRPr lang="it-IT" sz="28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it-IT" sz="2800"/>
              <a:t>I capolavori:</a:t>
            </a:r>
            <a:endParaRPr lang="en-US" altLang="it-IT" sz="2800"/>
          </a:p>
          <a:p>
            <a:pPr indent="0">
              <a:buFont typeface="Arial" panose="020B0604020202020204" pitchFamily="34" charset="0"/>
              <a:buNone/>
            </a:pPr>
            <a:endParaRPr lang="it-IT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800"/>
              <a:t>《活着》</a:t>
            </a:r>
            <a:r>
              <a:rPr lang="zh-CN" altLang="it-IT" sz="2800" i="1"/>
              <a:t> </a:t>
            </a:r>
            <a:r>
              <a:rPr lang="it-IT" sz="2800" i="1"/>
              <a:t>Vivere! </a:t>
            </a:r>
            <a:endParaRPr lang="it-IT" sz="2800" i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800"/>
              <a:t>《兄弟》 </a:t>
            </a:r>
            <a:r>
              <a:rPr lang="it-IT" sz="2800" i="1"/>
              <a:t>Brothers</a:t>
            </a:r>
            <a:endParaRPr lang="it-IT" sz="2800" i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800"/>
              <a:t>《许三观卖血记》</a:t>
            </a:r>
            <a:r>
              <a:rPr lang="zh-CN" altLang="it-IT" sz="2800" i="1"/>
              <a:t> </a:t>
            </a:r>
            <a:r>
              <a:rPr lang="it-IT" sz="2800" i="1"/>
              <a:t>Cronache di un venditore di sangue</a:t>
            </a:r>
            <a:endParaRPr lang="it-IT" sz="2800" i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800"/>
              <a:t>《第七天》</a:t>
            </a:r>
            <a:r>
              <a:rPr lang="zh-CN" altLang="it-IT" sz="2800" i="1"/>
              <a:t> </a:t>
            </a:r>
            <a:r>
              <a:rPr lang="it-IT" sz="2800" i="1"/>
              <a:t>Il settimo giorno</a:t>
            </a:r>
            <a:endParaRPr lang="it-IT" sz="2800" i="1"/>
          </a:p>
          <a:p>
            <a:pPr indent="0">
              <a:buFont typeface="Arial" panose="020B0604020202020204" pitchFamily="34" charset="0"/>
              <a:buNone/>
            </a:pPr>
            <a:endParaRPr lang="it-IT" sz="2800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04052" y="2673871"/>
            <a:ext cx="6983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t-IT" sz="4000" dirty="0"/>
              <a:t>谢谢。</a:t>
            </a:r>
            <a:endParaRPr lang="it-IT" altLang="zh-CN" sz="4000" dirty="0"/>
          </a:p>
          <a:p>
            <a:pPr algn="ctr"/>
            <a:r>
              <a:rPr lang="it-IT" sz="4000" dirty="0"/>
              <a:t>Grazie.</a:t>
            </a:r>
            <a:endParaRPr lang="it-IT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14400" y="834887"/>
            <a:ext cx="93030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2800" dirty="0"/>
              <a:t>上课  </a:t>
            </a:r>
            <a:r>
              <a:rPr lang="it-IT" sz="2800" dirty="0"/>
              <a:t>Frequentanti/non frequentanti</a:t>
            </a:r>
            <a:endParaRPr lang="it-IT" sz="2800" dirty="0"/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跟课学生</a:t>
            </a:r>
            <a:r>
              <a:rPr lang="it-IT" altLang="zh-CN" dirty="0"/>
              <a:t>(frequentanti) - </a:t>
            </a:r>
            <a:r>
              <a:rPr lang="zh-CN" altLang="it-IT" dirty="0"/>
              <a:t>课堂笔记</a:t>
            </a:r>
            <a:r>
              <a:rPr lang="it-IT" altLang="zh-CN" dirty="0"/>
              <a:t>(appunti)+ </a:t>
            </a:r>
            <a:r>
              <a:rPr lang="zh-CN" altLang="it-IT" dirty="0"/>
              <a:t>书单</a:t>
            </a:r>
            <a:r>
              <a:rPr lang="it-IT" altLang="zh-CN" dirty="0"/>
              <a:t>(testi) + </a:t>
            </a:r>
            <a:r>
              <a:rPr lang="zh-CN" altLang="it-IT" dirty="0"/>
              <a:t>随堂教学活动（</a:t>
            </a:r>
            <a:r>
              <a:rPr lang="it-IT" altLang="zh-CN" dirty="0"/>
              <a:t>attività svolta durante lezioni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zh-CN" dirty="0"/>
              <a:t>Non frequentanti (</a:t>
            </a:r>
            <a:r>
              <a:rPr lang="zh-CN" altLang="it-IT" dirty="0"/>
              <a:t>出勤率少于</a:t>
            </a:r>
            <a:r>
              <a:rPr lang="it-IT" altLang="zh-CN" dirty="0"/>
              <a:t>80%) – </a:t>
            </a:r>
            <a:r>
              <a:rPr lang="zh-CN" altLang="it-IT" dirty="0"/>
              <a:t>额外书单 （</a:t>
            </a:r>
            <a:r>
              <a:rPr lang="it-IT" altLang="zh-CN" dirty="0"/>
              <a:t>volumi ulteriori </a:t>
            </a:r>
            <a:r>
              <a:rPr lang="zh-CN" altLang="it-IT" dirty="0"/>
              <a:t>）及其他（</a:t>
            </a:r>
            <a:r>
              <a:rPr lang="it-IT" altLang="zh-CN" dirty="0"/>
              <a:t>altri requisiti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课程重叠（</a:t>
            </a:r>
            <a:r>
              <a:rPr lang="it-IT" altLang="zh-CN" dirty="0"/>
              <a:t>Sovrapposizione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4157" y="967409"/>
            <a:ext cx="844163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3200" dirty="0"/>
              <a:t>考试 </a:t>
            </a:r>
            <a:r>
              <a:rPr lang="it-IT" altLang="zh-CN" sz="3200" dirty="0"/>
              <a:t>Esami</a:t>
            </a:r>
            <a:endParaRPr lang="it-IT" altLang="zh-CN" sz="3200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口试和</a:t>
            </a:r>
            <a:r>
              <a:rPr lang="it-IT" altLang="zh-CN" dirty="0"/>
              <a:t>/</a:t>
            </a:r>
            <a:r>
              <a:rPr lang="zh-CN" altLang="it-IT" dirty="0"/>
              <a:t>或笔试 （</a:t>
            </a:r>
            <a:r>
              <a:rPr lang="it-IT" altLang="zh-CN" dirty="0"/>
              <a:t>Prova orale e/o scritta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考试时间 （</a:t>
            </a:r>
            <a:r>
              <a:rPr lang="it-IT" altLang="zh-CN" dirty="0"/>
              <a:t>Elenco degli appelli d’esame</a:t>
            </a:r>
            <a:r>
              <a:rPr lang="zh-CN" altLang="it-IT" dirty="0"/>
              <a:t>）</a:t>
            </a:r>
            <a:r>
              <a:rPr lang="it-IT" altLang="zh-CN" dirty="0">
                <a:hlinkClick r:id="rId1"/>
              </a:rPr>
              <a:t>https://corsi.unibo.it/laurea/DAMS/appelli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预约考试 （</a:t>
            </a:r>
            <a:r>
              <a:rPr lang="it-IT" altLang="zh-CN" dirty="0"/>
              <a:t>Iscrizione all’appello</a:t>
            </a:r>
            <a:r>
              <a:rPr lang="zh-CN" altLang="it-IT" dirty="0"/>
              <a:t>）</a:t>
            </a:r>
            <a:r>
              <a:rPr lang="it-IT" altLang="zh-CN" dirty="0"/>
              <a:t>- Servizi online – Studenti online</a:t>
            </a: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成绩（</a:t>
            </a:r>
            <a:r>
              <a:rPr lang="it-IT" altLang="zh-CN" dirty="0"/>
              <a:t>voto non accettato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altLang="zh-CN" dirty="0"/>
              <a:t>     Quando il voto è verbalizzato, non si può sostenere l’esame della stessa  materia</a:t>
            </a:r>
            <a:endParaRPr lang="it-IT" altLang="zh-CN" dirty="0"/>
          </a:p>
          <a:p>
            <a:r>
              <a:rPr lang="it-IT" altLang="zh-CN" dirty="0"/>
              <a:t>    </a:t>
            </a:r>
            <a:endParaRPr lang="it-IT" altLang="zh-CN" dirty="0"/>
          </a:p>
          <a:p>
            <a:r>
              <a:rPr lang="it-IT" altLang="zh-CN" dirty="0"/>
              <a:t>     </a:t>
            </a: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居留过期（</a:t>
            </a:r>
            <a:r>
              <a:rPr lang="it-IT" altLang="zh-CN" dirty="0"/>
              <a:t>permesso di soggiorno scaduto/in rinnovo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023" y="415372"/>
            <a:ext cx="5410200" cy="60007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374296" y="808383"/>
            <a:ext cx="473918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it-IT" sz="3200" dirty="0"/>
              <a:t>充足的知识准备</a:t>
            </a:r>
            <a:endParaRPr lang="it-IT" altLang="zh-CN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it-IT" sz="3200" dirty="0"/>
              <a:t>流利、准确的语言表达</a:t>
            </a:r>
            <a:endParaRPr lang="it-IT" altLang="zh-CN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it-IT" sz="3200" dirty="0"/>
              <a:t>有思想的论述</a:t>
            </a:r>
            <a:endParaRPr lang="it-IT" altLang="zh-CN" sz="3200" dirty="0"/>
          </a:p>
          <a:p>
            <a:endParaRPr lang="it-IT" altLang="zh-CN" sz="3200" b="1" dirty="0"/>
          </a:p>
          <a:p>
            <a:endParaRPr lang="it-IT" altLang="zh-CN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800" b="1" strike="sngStrike" dirty="0"/>
              <a:t>划重点</a:t>
            </a:r>
            <a:endParaRPr lang="it-IT" altLang="zh-CN" sz="2800" b="1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4400" b="1" strike="sngStrike" dirty="0">
                <a:solidFill>
                  <a:schemeClr val="bg1"/>
                </a:solidFill>
              </a:rPr>
              <a:t>背课文</a:t>
            </a:r>
            <a:endParaRPr lang="it-IT" altLang="zh-CN" sz="4400" b="1" strike="sngStrike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it-IT" sz="2800" strike="sngStrike" dirty="0"/>
              <a:t>泛泛而谈</a:t>
            </a:r>
            <a:endParaRPr lang="it-IT" altLang="zh-CN" sz="2800" strike="sngStrik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it-IT" sz="2800" strike="sngStrike" dirty="0"/>
              <a:t>答非所问</a:t>
            </a:r>
            <a:endParaRPr lang="it-IT" altLang="zh-CN" sz="2800" strike="sngStrike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9994" y="900332"/>
            <a:ext cx="97489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3200" b="1" dirty="0"/>
              <a:t>大学语言中心 </a:t>
            </a:r>
            <a:r>
              <a:rPr lang="it-IT" sz="3200" dirty="0"/>
              <a:t>Centro Linguistico d'Ateneo (CLA)</a:t>
            </a:r>
            <a:endParaRPr lang="it-IT" sz="3200" dirty="0"/>
          </a:p>
          <a:p>
            <a:endParaRPr lang="it-IT" dirty="0"/>
          </a:p>
          <a:p>
            <a:r>
              <a:rPr lang="it-IT" sz="2400" dirty="0"/>
              <a:t>Corso di italiano</a:t>
            </a:r>
            <a:endParaRPr lang="it-IT" sz="2400" dirty="0"/>
          </a:p>
          <a:p>
            <a:endParaRPr lang="it-IT" sz="2400" dirty="0"/>
          </a:p>
          <a:p>
            <a:r>
              <a:rPr lang="it-IT" dirty="0"/>
              <a:t>III Sessione (18 Feb. – 7 Giu.)</a:t>
            </a:r>
            <a:endParaRPr lang="it-IT" dirty="0"/>
          </a:p>
          <a:p>
            <a:r>
              <a:rPr lang="zh-CN" altLang="it-IT" dirty="0"/>
              <a:t>每周两次课，一次课</a:t>
            </a:r>
            <a:r>
              <a:rPr lang="it-IT" altLang="zh-CN" dirty="0"/>
              <a:t>2</a:t>
            </a:r>
            <a:r>
              <a:rPr lang="zh-CN" altLang="it-IT" dirty="0"/>
              <a:t>小时，共计</a:t>
            </a:r>
            <a:r>
              <a:rPr lang="it-IT" altLang="zh-CN" dirty="0"/>
              <a:t>50</a:t>
            </a:r>
            <a:r>
              <a:rPr lang="zh-CN" altLang="it-IT" dirty="0"/>
              <a:t>小时 </a:t>
            </a:r>
            <a:endParaRPr lang="it-IT" altLang="zh-CN" dirty="0"/>
          </a:p>
          <a:p>
            <a:r>
              <a:rPr lang="zh-CN" altLang="it-IT" dirty="0"/>
              <a:t>（</a:t>
            </a:r>
            <a:r>
              <a:rPr lang="it-IT" altLang="zh-CN" dirty="0"/>
              <a:t>Durata: 2 giorni alla settimana, 2 ore al giorno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在线分班考试 </a:t>
            </a:r>
            <a:r>
              <a:rPr lang="it-IT" altLang="zh-CN" dirty="0"/>
              <a:t>Test  di piazzamento online  (7 Gennaio – 1 Febbraio)</a:t>
            </a: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现场口试 </a:t>
            </a:r>
            <a:r>
              <a:rPr lang="it-IT" altLang="zh-CN" dirty="0"/>
              <a:t>Test orale (4 Febbraio – 8 Febbraio)</a:t>
            </a: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注册课程 </a:t>
            </a:r>
            <a:r>
              <a:rPr lang="it-IT" altLang="zh-CN" dirty="0"/>
              <a:t>Auto-iscrizione (13 Febbraio- 17 Febbraio)</a:t>
            </a:r>
            <a:endParaRPr lang="it-IT" altLang="zh-CN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http://www.cla.unibo.it/corsi/corsi-di-italiano-per-studenti-stranieri/bologna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2609" y="2570921"/>
            <a:ext cx="3564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Corsi di Inglese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73287" y="1417983"/>
            <a:ext cx="5738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 Erasmus studio  </a:t>
            </a:r>
            <a:r>
              <a:rPr lang="zh-CN" altLang="it-IT" dirty="0"/>
              <a:t>（国际交换生）</a:t>
            </a:r>
            <a:endParaRPr lang="it-IT" dirty="0"/>
          </a:p>
          <a:p>
            <a:endParaRPr lang="it-IT" dirty="0"/>
          </a:p>
          <a:p>
            <a:r>
              <a:rPr lang="it-IT" dirty="0"/>
              <a:t> Erasmus tirocinio  </a:t>
            </a:r>
            <a:r>
              <a:rPr lang="zh-CN" altLang="it-IT" dirty="0"/>
              <a:t>（境外实习）</a:t>
            </a:r>
            <a:endParaRPr lang="it-IT" dirty="0"/>
          </a:p>
          <a:p>
            <a:endParaRPr lang="it-IT" dirty="0"/>
          </a:p>
          <a:p>
            <a:r>
              <a:rPr lang="it-IT" dirty="0"/>
              <a:t> </a:t>
            </a:r>
            <a:r>
              <a:rPr lang="it-IT" dirty="0" err="1"/>
              <a:t>Overseas</a:t>
            </a:r>
            <a:r>
              <a:rPr lang="it-IT" dirty="0"/>
              <a:t> </a:t>
            </a:r>
            <a:r>
              <a:rPr lang="zh-CN" altLang="it-IT" dirty="0"/>
              <a:t>（海外计划）</a:t>
            </a:r>
            <a:endParaRPr lang="it-IT" dirty="0"/>
          </a:p>
          <a:p>
            <a:endParaRPr lang="it-IT" dirty="0"/>
          </a:p>
          <a:p>
            <a:r>
              <a:rPr lang="it-IT" dirty="0"/>
              <a:t> </a:t>
            </a:r>
            <a:r>
              <a:rPr lang="it-IT" dirty="0" err="1"/>
              <a:t>Summer&amp;Winter</a:t>
            </a:r>
            <a:r>
              <a:rPr lang="it-IT" dirty="0"/>
              <a:t> school 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Parentesi graffa aperta 3"/>
          <p:cNvSpPr/>
          <p:nvPr/>
        </p:nvSpPr>
        <p:spPr>
          <a:xfrm>
            <a:off x="2610678" y="1789043"/>
            <a:ext cx="357809" cy="19577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62609" y="4426226"/>
            <a:ext cx="10045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dirty="0"/>
              <a:t>免费辅导课程 </a:t>
            </a:r>
            <a:r>
              <a:rPr lang="it-IT" dirty="0"/>
              <a:t>Moduli blended </a:t>
            </a:r>
            <a:r>
              <a:rPr lang="zh-CN" altLang="it-IT" dirty="0"/>
              <a:t>：</a:t>
            </a:r>
            <a:r>
              <a:rPr lang="it-IT" altLang="zh-CN" dirty="0">
                <a:hlinkClick r:id="rId1"/>
              </a:rPr>
              <a:t>http://www.cla.unibo.it/corsi/moduli-preparazione-prova-idoneita/sede-bologna</a:t>
            </a:r>
            <a:endParaRPr lang="it-IT" altLang="zh-CN" dirty="0"/>
          </a:p>
          <a:p>
            <a:endParaRPr lang="it-IT" dirty="0"/>
          </a:p>
          <a:p>
            <a:r>
              <a:rPr lang="it-IT" dirty="0"/>
              <a:t>Alma English – Certificazione internazionali IELTS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reenshot&#10;&#10;Descrizione generata con affidabilità molto elevata"/>
          <p:cNvPicPr>
            <a:picLocks noChangeAspect="1"/>
          </p:cNvPicPr>
          <p:nvPr/>
        </p:nvPicPr>
        <p:blipFill rotWithShape="1">
          <a:blip r:embed="rId1"/>
          <a:srcRect t="6115" r="-1" b="1057"/>
          <a:stretch>
            <a:fillRect/>
          </a:stretch>
        </p:blipFill>
        <p:spPr>
          <a:xfrm>
            <a:off x="444474" y="575528"/>
            <a:ext cx="10679138" cy="41883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44474" y="5120641"/>
            <a:ext cx="103735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2"/>
                </a:solidFill>
              </a:rPr>
              <a:t>等</a:t>
            </a:r>
            <a:r>
              <a:rPr lang="zh-CN" altLang="it-IT" sz="4000" dirty="0">
                <a:solidFill>
                  <a:schemeClr val="tx2"/>
                </a:solidFill>
              </a:rPr>
              <a:t>效</a:t>
            </a:r>
            <a:r>
              <a:rPr lang="zh-CN" altLang="en-US" sz="4000" dirty="0">
                <a:solidFill>
                  <a:schemeClr val="tx2"/>
                </a:solidFill>
              </a:rPr>
              <a:t>的语言成绩</a:t>
            </a:r>
            <a:r>
              <a:rPr lang="zh-CN" altLang="it-IT" sz="4000" dirty="0">
                <a:solidFill>
                  <a:schemeClr val="tx2"/>
                </a:solidFill>
              </a:rPr>
              <a:t>（</a:t>
            </a:r>
            <a:r>
              <a:rPr lang="it-IT" altLang="zh-CN" sz="4000" dirty="0">
                <a:solidFill>
                  <a:schemeClr val="tx2"/>
                </a:solidFill>
              </a:rPr>
              <a:t>Equipollenza dei titoli</a:t>
            </a:r>
            <a:r>
              <a:rPr lang="zh-CN" altLang="it-IT" sz="4000" dirty="0">
                <a:solidFill>
                  <a:schemeClr val="tx2"/>
                </a:solidFill>
              </a:rPr>
              <a:t>）</a:t>
            </a:r>
            <a:endParaRPr lang="en-US" sz="4000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pic>
        <p:nvPicPr>
          <p:cNvPr id="5" name="Elemento grafico 4" descr="Graffet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864" y="21872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3385" y="886265"/>
            <a:ext cx="94253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3600" dirty="0"/>
              <a:t>国际交流</a:t>
            </a:r>
            <a:r>
              <a:rPr lang="it-IT" altLang="zh-CN" sz="3600" dirty="0"/>
              <a:t>&amp;</a:t>
            </a:r>
            <a:r>
              <a:rPr lang="zh-CN" altLang="it-IT" sz="3600" dirty="0"/>
              <a:t>学习 </a:t>
            </a:r>
            <a:r>
              <a:rPr lang="it-IT" altLang="zh-CN" sz="3600" dirty="0"/>
              <a:t>(Esperienze internazionali)</a:t>
            </a:r>
            <a:endParaRPr lang="it-IT" altLang="zh-CN" sz="3600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Erasmus+ studio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Erasmus+ tirocinio</a:t>
            </a:r>
            <a:endParaRPr lang="it-IT" sz="2800" dirty="0"/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/>
              <a:t>Overseas</a:t>
            </a:r>
            <a:endParaRPr lang="it-IT" sz="2800" dirty="0"/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Summer/ </a:t>
            </a:r>
            <a:r>
              <a:rPr lang="it-IT" sz="2800" dirty="0" err="1"/>
              <a:t>Winter</a:t>
            </a:r>
            <a:r>
              <a:rPr lang="it-IT" sz="2800" dirty="0"/>
              <a:t> school</a:t>
            </a:r>
            <a:endParaRPr lang="it-IT" sz="28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9600" y="848139"/>
            <a:ext cx="1011140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Erasmus+  Studio</a:t>
            </a:r>
            <a:endParaRPr lang="it-IT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zh-CN" dirty="0"/>
              <a:t>40</a:t>
            </a:r>
            <a:r>
              <a:rPr lang="zh-CN" altLang="it-IT" dirty="0"/>
              <a:t>多个国家 近</a:t>
            </a:r>
            <a:r>
              <a:rPr lang="it-IT" altLang="zh-CN" dirty="0"/>
              <a:t>600</a:t>
            </a:r>
            <a:r>
              <a:rPr lang="zh-CN" altLang="it-IT" dirty="0"/>
              <a:t>所大学参与计划 </a:t>
            </a:r>
            <a:r>
              <a:rPr lang="it-IT" altLang="zh-CN" dirty="0"/>
              <a:t>(27 stati membri UE e 10+ stati Extra UE, circa 600 Università)</a:t>
            </a:r>
            <a:r>
              <a:rPr lang="zh-CN" altLang="it-IT" dirty="0"/>
              <a:t> 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学习、考试、互认学分 （</a:t>
            </a:r>
            <a:r>
              <a:rPr lang="it-IT" altLang="zh-CN" dirty="0"/>
              <a:t>frequentare i corsi, sostenere gli esami e ottenere il riconoscimento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补助（</a:t>
            </a:r>
            <a:r>
              <a:rPr lang="it-IT" altLang="zh-CN" dirty="0"/>
              <a:t>Contributo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altLang="zh-CN" dirty="0"/>
              <a:t>     </a:t>
            </a:r>
            <a:r>
              <a:rPr lang="zh-CN" altLang="it-IT" dirty="0"/>
              <a:t>欧盟补助</a:t>
            </a:r>
            <a:r>
              <a:rPr lang="it-IT" altLang="zh-CN" dirty="0"/>
              <a:t>-</a:t>
            </a:r>
            <a:r>
              <a:rPr lang="zh-CN" altLang="it-IT" dirty="0"/>
              <a:t>欧盟成员国，每月补助</a:t>
            </a:r>
            <a:r>
              <a:rPr lang="it-IT" altLang="zh-CN" dirty="0"/>
              <a:t>250</a:t>
            </a:r>
            <a:r>
              <a:rPr lang="zh-CN" altLang="it-IT" dirty="0"/>
              <a:t>或</a:t>
            </a:r>
            <a:r>
              <a:rPr lang="it-IT" altLang="zh-CN" dirty="0"/>
              <a:t>300</a:t>
            </a:r>
            <a:r>
              <a:rPr lang="zh-CN" altLang="it-IT" dirty="0"/>
              <a:t>欧 （</a:t>
            </a:r>
            <a:r>
              <a:rPr lang="it-IT" altLang="zh-CN" dirty="0"/>
              <a:t>250 o</a:t>
            </a:r>
            <a:r>
              <a:rPr lang="zh-CN" altLang="it-IT" dirty="0"/>
              <a:t> </a:t>
            </a:r>
            <a:r>
              <a:rPr lang="it-IT" altLang="zh-CN" dirty="0"/>
              <a:t>300euro per gli stati membri UE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altLang="zh-CN" dirty="0"/>
              <a:t>     </a:t>
            </a:r>
            <a:r>
              <a:rPr lang="zh-CN" altLang="it-IT" dirty="0"/>
              <a:t>大学和教育部补助</a:t>
            </a:r>
            <a:r>
              <a:rPr lang="it-IT" altLang="zh-CN" dirty="0"/>
              <a:t>- </a:t>
            </a:r>
            <a:r>
              <a:rPr lang="zh-CN" altLang="it-IT" dirty="0"/>
              <a:t>以</a:t>
            </a:r>
            <a:r>
              <a:rPr lang="it-IT" altLang="zh-CN" dirty="0"/>
              <a:t>ISEE</a:t>
            </a:r>
            <a:r>
              <a:rPr lang="zh-CN" altLang="it-IT" dirty="0"/>
              <a:t>为标准 （</a:t>
            </a:r>
            <a:r>
              <a:rPr lang="it-IT" altLang="zh-CN" dirty="0"/>
              <a:t>Contributo </a:t>
            </a:r>
            <a:r>
              <a:rPr lang="it-IT" altLang="zh-CN" dirty="0" err="1"/>
              <a:t>Unibo</a:t>
            </a:r>
            <a:r>
              <a:rPr lang="it-IT" altLang="zh-CN" dirty="0"/>
              <a:t>/MIUR su base ISEE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altLang="zh-CN" dirty="0"/>
              <a:t>     </a:t>
            </a:r>
            <a:endParaRPr lang="it-IT" altLang="zh-CN" dirty="0"/>
          </a:p>
          <a:p>
            <a:endParaRPr lang="it-IT" altLang="zh-CN" dirty="0"/>
          </a:p>
          <a:p>
            <a:r>
              <a:rPr lang="it-IT" altLang="zh-CN" dirty="0"/>
              <a:t>     </a:t>
            </a:r>
            <a:r>
              <a:rPr lang="zh-CN" altLang="it-IT" dirty="0"/>
              <a:t>非欧盟成员国，每月补助</a:t>
            </a:r>
            <a:r>
              <a:rPr lang="it-IT" altLang="zh-CN" dirty="0"/>
              <a:t>650</a:t>
            </a:r>
            <a:r>
              <a:rPr lang="zh-CN" altLang="it-IT" dirty="0"/>
              <a:t>欧并依据路程远近定额返还机票 （</a:t>
            </a:r>
            <a:r>
              <a:rPr lang="it-IT" altLang="zh-CN" dirty="0"/>
              <a:t>650 euro per gli stati   Extra UE + contributo per le spese di viaggio</a:t>
            </a:r>
            <a:r>
              <a:rPr lang="zh-CN" altLang="it-IT" dirty="0"/>
              <a:t>）</a:t>
            </a:r>
            <a:r>
              <a:rPr lang="it-IT" altLang="zh-CN" dirty="0"/>
              <a:t> </a:t>
            </a:r>
            <a:endParaRPr lang="it-IT" altLang="zh-CN" dirty="0"/>
          </a:p>
          <a:p>
            <a:r>
              <a:rPr lang="it-IT" altLang="zh-CN" dirty="0"/>
              <a:t>     </a:t>
            </a:r>
            <a:endParaRPr lang="it-IT" altLang="zh-CN" dirty="0"/>
          </a:p>
          <a:p>
            <a:r>
              <a:rPr lang="it-IT" dirty="0">
                <a:hlinkClick r:id="rId1"/>
              </a:rPr>
              <a:t>erasmus@unibo.it</a:t>
            </a:r>
            <a:endParaRPr lang="it-IT" dirty="0"/>
          </a:p>
          <a:p>
            <a:r>
              <a:rPr lang="it-IT" altLang="zh-CN" dirty="0">
                <a:hlinkClick r:id="rId2"/>
              </a:rPr>
              <a:t>giulia.cavalli10@unibo.it</a:t>
            </a:r>
            <a:r>
              <a:rPr lang="it-IT" altLang="zh-CN" dirty="0"/>
              <a:t> (Tutor </a:t>
            </a:r>
            <a:r>
              <a:rPr lang="it-IT" altLang="zh-CN" dirty="0" err="1"/>
              <a:t>erasmus</a:t>
            </a:r>
            <a:r>
              <a:rPr lang="it-IT" altLang="zh-CN" dirty="0"/>
              <a:t> Dott.ssa Cavalli)</a:t>
            </a:r>
            <a:endParaRPr lang="it-IT" altLang="zh-CN" dirty="0"/>
          </a:p>
          <a:p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zh-CN" dirty="0"/>
          </a:p>
          <a:p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5610</Words>
  <Application>WPS Presentation</Application>
  <PresentationFormat>Widescreen</PresentationFormat>
  <Paragraphs>248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Wingdings 3</vt:lpstr>
      <vt:lpstr>Arial</vt:lpstr>
      <vt:lpstr>Century Gothic</vt:lpstr>
      <vt:lpstr>Microsoft YaHei</vt:lpstr>
      <vt:lpstr/>
      <vt:lpstr>Arial Unicode MS</vt:lpstr>
      <vt:lpstr>Calibri</vt:lpstr>
      <vt:lpstr>Ione</vt:lpstr>
      <vt:lpstr>Incontro con gli studenti Internazionali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con gli studenti Internazionali</dc:title>
  <dc:creator>Shan</dc:creator>
  <cp:lastModifiedBy>Shan</cp:lastModifiedBy>
  <cp:revision>15</cp:revision>
  <dcterms:created xsi:type="dcterms:W3CDTF">2018-10-22T07:43:00Z</dcterms:created>
  <dcterms:modified xsi:type="dcterms:W3CDTF">2018-11-05T22:16:22Z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